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3" r:id="rId14"/>
    <p:sldId id="272" r:id="rId15"/>
    <p:sldId id="271" r:id="rId16"/>
    <p:sldId id="274" r:id="rId17"/>
    <p:sldId id="264" r:id="rId18"/>
    <p:sldId id="266"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935" autoAdjust="0"/>
  </p:normalViewPr>
  <p:slideViewPr>
    <p:cSldViewPr snapToGrid="0">
      <p:cViewPr varScale="1">
        <p:scale>
          <a:sx n="47" d="100"/>
          <a:sy n="47" d="100"/>
        </p:scale>
        <p:origin x="1596" y="36"/>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Good evening, everyone. Welcome to our Green Pace security policy. My name is Afshin, and I will be walking you through this presentation </a:t>
            </a: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071919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There are a number of ways that we can use automation.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example, </a:t>
            </a:r>
            <a:r>
              <a:rPr lang="en-US" sz="1800" dirty="0">
                <a:effectLst/>
                <a:latin typeface="Calibri" panose="020F0502020204030204" pitchFamily="34" charset="0"/>
                <a:ea typeface="Calibri" panose="020F0502020204030204" pitchFamily="34" charset="0"/>
              </a:rPr>
              <a:t>we can integrate a static code analysis tool that automatically scans the code for potential security vulnerabilities. An example is incorporating </a:t>
            </a:r>
            <a:r>
              <a:rPr lang="en-US" sz="1800" dirty="0" err="1">
                <a:effectLst/>
                <a:latin typeface="Calibri" panose="020F0502020204030204" pitchFamily="34" charset="0"/>
                <a:ea typeface="Calibri" panose="020F0502020204030204" pitchFamily="34" charset="0"/>
              </a:rPr>
              <a:t>Cppcheck</a:t>
            </a:r>
            <a:r>
              <a:rPr lang="en-US" sz="1800" dirty="0">
                <a:effectLst/>
                <a:latin typeface="Calibri" panose="020F0502020204030204" pitchFamily="34" charset="0"/>
                <a:ea typeface="Calibri" panose="020F0502020204030204" pitchFamily="34" charset="0"/>
              </a:rPr>
              <a:t> into the development pipeline. This would be included in multiple stages, like the Design and Build from the figure.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We should implement auditing tools that perform regular security scans on the system, so that potential vulnerabilities or policy violations may be identified and fixed. This would be added in the Monitor and Detect section.</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this section, we’re going to discuss some of the problems, solutions, and the risks/benefits involved if we act immediately or decide to wait when it comes to addressing vulnerabilities.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Immediate action means we’d have to divert resources like attention and time away from developing new features. But this could pay off if the team is successful in averting dangerous vulnerabilities in the system. However, if changes are rushed without proper testing, then we risk introducing new bugs.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On the other hand, the longer we wait before addressing an issue, the longer our system remains open to potential exploits. But, this will give us time for a more thorough analysis of the risks, making sure that the most effective solutions are implemented.</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conclusion, security is of utmost importance to our organization, which is why we’ve come up with this security policy to protect our systems from vulnerabilities and threats. </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First, let’s discuss the defense in depth strategy.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Defense in depth focuses on implementing independent security layers that complement each other, so that if one of these layers fails in case of an attack, the others can still withstand and mitigate damages. This is because there are no perfect security methods that can protect our applications against all sorts of vulnerabilities.</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Some of the top threats addressed in the security policy are exceptions, injection attacks, buffer overflows, and numeric overflows. We categorize them as likely, unlikely, high priority, and low priority.</a:t>
            </a:r>
          </a:p>
          <a:p>
            <a:pPr marL="0" lvl="0" indent="0" algn="l" rtl="0">
              <a:lnSpc>
                <a:spcPct val="100000"/>
              </a:lnSpc>
              <a:spcBef>
                <a:spcPts val="0"/>
              </a:spcBef>
              <a:spcAft>
                <a:spcPts val="0"/>
              </a:spcAft>
              <a:buSzPts val="1100"/>
              <a:buNone/>
            </a:pPr>
            <a:r>
              <a:rPr lang="en-US" dirty="0"/>
              <a:t>Exceptions are likely to occur because they are an important part of any program. Many methods will throw exceptions based on a variety of reasons. So these need to be handled properly.</a:t>
            </a:r>
          </a:p>
          <a:p>
            <a:pPr marL="0" lvl="0" indent="0" algn="l" rtl="0">
              <a:lnSpc>
                <a:spcPct val="100000"/>
              </a:lnSpc>
              <a:spcBef>
                <a:spcPts val="0"/>
              </a:spcBef>
              <a:spcAft>
                <a:spcPts val="0"/>
              </a:spcAft>
              <a:buSzPts val="1100"/>
              <a:buNone/>
            </a:pPr>
            <a:r>
              <a:rPr lang="en-US" dirty="0"/>
              <a:t>Injection attacks take high priority because of how dangerous they are. Attackers can inject their code and take over the application or extract sensitive information which can lead to catastrophic results.</a:t>
            </a:r>
          </a:p>
          <a:p>
            <a:pPr marL="0" lvl="0" indent="0" algn="l" rtl="0">
              <a:lnSpc>
                <a:spcPct val="100000"/>
              </a:lnSpc>
              <a:spcBef>
                <a:spcPts val="0"/>
              </a:spcBef>
              <a:spcAft>
                <a:spcPts val="0"/>
              </a:spcAft>
              <a:buSzPts val="1100"/>
              <a:buNone/>
            </a:pPr>
            <a:r>
              <a:rPr lang="en-US" dirty="0"/>
              <a:t>Buffer overflows take lower priority because of how easily they can be prevented, simply by using safe classes like strings and vectors instead of arrays and literals. But that doesn’t mean they should be overlooked.</a:t>
            </a:r>
          </a:p>
          <a:p>
            <a:pPr marL="0" lvl="0" indent="0" algn="l" rtl="0">
              <a:lnSpc>
                <a:spcPct val="100000"/>
              </a:lnSpc>
              <a:spcBef>
                <a:spcPts val="0"/>
              </a:spcBef>
              <a:spcAft>
                <a:spcPts val="0"/>
              </a:spcAft>
              <a:buSzPts val="1100"/>
              <a:buNone/>
            </a:pPr>
            <a:r>
              <a:rPr lang="en-US" dirty="0"/>
              <a:t>Lastly, depending on the application, numeric overflows are unlikely because new technology allows us to store and represent a wider range of numbers.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Using automation techniques such as static code analysis tools will help identify potential security vulnerabilities by offering warnings and suggestions so the developers could fix.</a:t>
            </a: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Next, we’re going to discuss a few security principles and explain how they connect to the coding standards, upcoming next.</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need to </a:t>
            </a:r>
            <a:r>
              <a:rPr lang="en-US" sz="1800" dirty="0">
                <a:solidFill>
                  <a:srgbClr val="000000"/>
                </a:solidFill>
                <a:effectLst/>
                <a:latin typeface="Calibri" panose="020F0502020204030204" pitchFamily="34" charset="0"/>
                <a:ea typeface="Calibri" panose="020F0502020204030204" pitchFamily="34" charset="0"/>
              </a:rPr>
              <a:t>Validate</a:t>
            </a:r>
            <a:r>
              <a:rPr lang="en-US" sz="1800" b="1" dirty="0">
                <a:solidFill>
                  <a:srgbClr val="000000"/>
                </a:solidFill>
                <a:effectLst/>
                <a:latin typeface="Calibri" panose="020F0502020204030204" pitchFamily="34" charset="0"/>
                <a:ea typeface="Calibri" panose="020F0502020204030204" pitchFamily="34" charset="0"/>
              </a:rPr>
              <a:t> </a:t>
            </a:r>
            <a:r>
              <a:rPr lang="en-US" sz="1800" dirty="0">
                <a:solidFill>
                  <a:srgbClr val="000000"/>
                </a:solidFill>
                <a:effectLst/>
                <a:latin typeface="Calibri" panose="020F0502020204030204" pitchFamily="34" charset="0"/>
                <a:ea typeface="Calibri" panose="020F0502020204030204" pitchFamily="34" charset="0"/>
              </a:rPr>
              <a:t>Input Data. </a:t>
            </a:r>
            <a:r>
              <a:rPr lang="en-US" sz="1800" dirty="0">
                <a:effectLst/>
                <a:latin typeface="Calibri" panose="020F0502020204030204" pitchFamily="34" charset="0"/>
                <a:ea typeface="Calibri" panose="020F0502020204030204" pitchFamily="34" charset="0"/>
              </a:rPr>
              <a:t>This is one the first layers of defense a system can use to protect itself against many external threats, some as dangerous as SQL injection attacks. Validating data allows us to make safe assumptions when we store and use that data, therefore preventing crashes, errors, and unexpected system behavior.</a:t>
            </a:r>
          </a:p>
          <a:p>
            <a:pPr marL="0" lvl="0" indent="0" algn="l" rtl="0">
              <a:lnSpc>
                <a:spcPct val="100000"/>
              </a:lnSpc>
              <a:spcBef>
                <a:spcPts val="0"/>
              </a:spcBef>
              <a:spcAft>
                <a:spcPts val="0"/>
              </a:spcAft>
              <a:buSzPts val="1100"/>
              <a:buNone/>
            </a:pPr>
            <a:r>
              <a:rPr lang="en-US" dirty="0"/>
              <a:t>As a coding standard, we </a:t>
            </a:r>
            <a:r>
              <a:rPr lang="en-US" sz="1800" dirty="0">
                <a:effectLst/>
                <a:latin typeface="Calibri" panose="020F0502020204030204" pitchFamily="34" charset="0"/>
                <a:ea typeface="Calibri" panose="020F0502020204030204" pitchFamily="34" charset="0"/>
              </a:rPr>
              <a:t>ensure that division and remainder operations do not result in divide-by-zero errors. One way to prevent this, is validating input data.</a:t>
            </a:r>
          </a:p>
          <a:p>
            <a:pPr marL="0" lvl="0" indent="0" algn="l" rtl="0">
              <a:lnSpc>
                <a:spcPct val="100000"/>
              </a:lnSpc>
              <a:spcBef>
                <a:spcPts val="0"/>
              </a:spcBef>
              <a:spcAft>
                <a:spcPts val="0"/>
              </a:spcAft>
              <a:buSzPts val="1100"/>
              <a:buNone/>
            </a:pPr>
            <a:endParaRPr lang="en-U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rPr>
              <a:t>Often times, the </a:t>
            </a:r>
            <a:r>
              <a:rPr lang="en-US" sz="1800" dirty="0">
                <a:effectLst/>
                <a:latin typeface="Calibri" panose="020F0502020204030204" pitchFamily="34" charset="0"/>
                <a:ea typeface="Calibri" panose="020F0502020204030204" pitchFamily="34" charset="0"/>
              </a:rPr>
              <a:t>compiler gives us warnings can reveal important information about potential errors and vulnerabilities in the code. These aren’t fatal, but if ignored, they can make for some very hard to debug errors like overflows or accessing null pointers.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As another example, we should not modify string literals. In C/C++ (as well as other static languages) string literals are immutable, and attempting to change them will result in errors and unexpected system behavior, which is not always caught by exceptions</a:t>
            </a: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Concurrent QA during development allows us to detect bugs and errors as early as possible, therefore improving system security, reducing costs overall, and yielding defect-free products that satisfy the user experience. As a result, it is good practice to incorporate diagnostic tests using assertions. Assertions are ordinarily used for debugging during development and are turned off for release.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we have a list of the coding standards from our security policy, some of which we discussed in the previous slide.</a:t>
            </a:r>
          </a:p>
          <a:p>
            <a:pPr marL="0" lvl="0" indent="0" algn="l" rtl="0">
              <a:lnSpc>
                <a:spcPct val="100000"/>
              </a:lnSpc>
              <a:spcBef>
                <a:spcPts val="0"/>
              </a:spcBef>
              <a:spcAft>
                <a:spcPts val="0"/>
              </a:spcAft>
              <a:buSzPts val="1100"/>
              <a:buNone/>
            </a:pPr>
            <a:r>
              <a:rPr lang="en-US" dirty="0"/>
              <a:t>They’re organized based on how fatal they would be in the program. While some cause crashes, exceptions, or otherwise terminate the program, others are best coding practices we should follow for a safe program.</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we’re going to discuss different encryption stages and relevant policies</a:t>
            </a:r>
          </a:p>
          <a:p>
            <a:pPr marL="0" lvl="0" indent="0" algn="l" rtl="0">
              <a:lnSpc>
                <a:spcPct val="100000"/>
              </a:lnSpc>
              <a:spcBef>
                <a:spcPts val="0"/>
              </a:spcBef>
              <a:spcAft>
                <a:spcPts val="0"/>
              </a:spcAft>
              <a:buSzPts val="1100"/>
              <a:buNone/>
            </a:pPr>
            <a:r>
              <a:rPr lang="en-US" dirty="0"/>
              <a:t>Encryption in rest is about  encrypting data when it’s stored in databases or in files, so that even if the storage is compromised, the data remains secure. So, as a policy, all confidential system data should be encrypted before storage.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Encryption at flight involves encrypting data while it is being transmitted over networks to help against threats of eavesdropping or otherwise intercepting the connection. Thus, it is policy to transport data using secure internet protocols like TLS (Transport Layer Security) or (SSL) Secure Sockets Layer. We should also use strong encryption algorithms, like SHA-256.</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Encryption in use involves data while it is being processed or otherwise used by the system and its components. It’s about providing protection against unauthorized access to sensitive data during its processing. And for this, we need to design a secure system </a:t>
            </a:r>
            <a:r>
              <a:rPr lang="en-US" dirty="0">
                <a:solidFill>
                  <a:schemeClr val="bg1"/>
                </a:solidFill>
              </a:rPr>
              <a:t>architecture that uses this type of encryption.</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this slide, we’re going to discuss the Triple-A framework strategies, authentication, authorization, and accounting, and how they relate to our security policies.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Authentication is verifying the identity of a user before granting them access to the system. So a policy will require password-based authentication, where users have to use a unique username and password to validate their identity.</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Once a user is authenticated, authorization will determine what permissions or privileges that user has in the system. Per policy, the users are assigned roles that define their abilities, like reading from or writing to specific resources, and executing certain functions.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Lastly, accounting is auditing the system. It involves tracking and recording how the users interact with the system. So the system logs have to be analyzed daily to ensure compliance, and detect unauthorized system activity.</a:t>
            </a:r>
          </a:p>
          <a:p>
            <a:pPr marL="0" lvl="0" indent="0" algn="l" rtl="0">
              <a:lnSpc>
                <a:spcPct val="100000"/>
              </a:lnSpc>
              <a:spcBef>
                <a:spcPts val="0"/>
              </a:spcBef>
              <a:spcAft>
                <a:spcPts val="0"/>
              </a:spcAft>
              <a:buSzPts val="1100"/>
              <a:buNone/>
            </a:pPr>
            <a:endParaRPr lang="en-US"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the following slides, we’re going to show how unit testing can help us identify vulnerabilities in a program. In this case, we’re working with a simple calculator that finds a person’s body mass index, but the program is susceptible to numeric overflows as well as the division by zero error.</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949623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Afshin E. Ahvazi</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8" name="Audio 17">
            <a:hlinkClick r:id="" action="ppaction://media"/>
            <a:extLst>
              <a:ext uri="{FF2B5EF4-FFF2-40B4-BE49-F238E27FC236}">
                <a16:creationId xmlns:a16="http://schemas.microsoft.com/office/drawing/2014/main" id="{6303DF2D-79E6-F052-CF23-8B9152CF7AA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177"/>
    </mc:Choice>
    <mc:Fallback>
      <p:transition spd="slow" advTm="10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35D71-6D08-E81D-6BDD-1AF7D2988280}"/>
              </a:ext>
            </a:extLst>
          </p:cNvPr>
          <p:cNvSpPr>
            <a:spLocks noGrp="1"/>
          </p:cNvSpPr>
          <p:nvPr>
            <p:ph type="title"/>
          </p:nvPr>
        </p:nvSpPr>
        <p:spPr/>
        <p:txBody>
          <a:bodyPr/>
          <a:lstStyle/>
          <a:p>
            <a:r>
              <a:rPr lang="en-US" dirty="0"/>
              <a:t>Division by 0 Returns Infinity</a:t>
            </a:r>
          </a:p>
        </p:txBody>
      </p:sp>
      <p:sp>
        <p:nvSpPr>
          <p:cNvPr id="3" name="Text Placeholder 2">
            <a:extLst>
              <a:ext uri="{FF2B5EF4-FFF2-40B4-BE49-F238E27FC236}">
                <a16:creationId xmlns:a16="http://schemas.microsoft.com/office/drawing/2014/main" id="{DE82F69D-4368-3F3C-FABE-DAC6C6E1F928}"/>
              </a:ext>
            </a:extLst>
          </p:cNvPr>
          <p:cNvSpPr>
            <a:spLocks noGrp="1"/>
          </p:cNvSpPr>
          <p:nvPr>
            <p:ph type="body" idx="1"/>
          </p:nvPr>
        </p:nvSpPr>
        <p:spPr/>
        <p:txBody>
          <a:bodyPr>
            <a:normAutofit/>
          </a:bodyPr>
          <a:lstStyle/>
          <a:p>
            <a:pPr marL="114300" indent="0">
              <a:buNone/>
            </a:pPr>
            <a:r>
              <a:rPr lang="en-US" sz="3200" dirty="0">
                <a:latin typeface="Courier New" panose="02070309020205020404" pitchFamily="49" charset="0"/>
                <a:cs typeface="Courier New" panose="02070309020205020404" pitchFamily="49" charset="0"/>
              </a:rPr>
              <a:t>TEST(</a:t>
            </a:r>
            <a:r>
              <a:rPr lang="en-US" sz="3200" dirty="0" err="1">
                <a:latin typeface="Courier New" panose="02070309020205020404" pitchFamily="49" charset="0"/>
                <a:cs typeface="Courier New" panose="02070309020205020404" pitchFamily="49" charset="0"/>
              </a:rPr>
              <a:t>BMITest</a:t>
            </a:r>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DivisionByZeroTestReturnsInf</a:t>
            </a:r>
            <a:r>
              <a:rPr lang="en-US" sz="3200" dirty="0">
                <a:latin typeface="Courier New" panose="02070309020205020404" pitchFamily="49" charset="0"/>
                <a:cs typeface="Courier New" panose="02070309020205020404" pitchFamily="49" charset="0"/>
              </a:rPr>
              <a:t>) {</a:t>
            </a:r>
          </a:p>
          <a:p>
            <a:pPr marL="114300" indent="0">
              <a:buNone/>
            </a:pPr>
            <a:r>
              <a:rPr lang="en-US" sz="3200" dirty="0">
                <a:latin typeface="Courier New" panose="02070309020205020404" pitchFamily="49" charset="0"/>
                <a:cs typeface="Courier New" panose="02070309020205020404" pitchFamily="49" charset="0"/>
              </a:rPr>
              <a:t>	double result = BMI(150, 0);</a:t>
            </a:r>
          </a:p>
          <a:p>
            <a:pPr marL="114300" indent="0">
              <a:buNone/>
            </a:pPr>
            <a:r>
              <a:rPr lang="en-US" sz="3200" dirty="0">
                <a:latin typeface="Courier New" panose="02070309020205020404" pitchFamily="49" charset="0"/>
                <a:cs typeface="Courier New" panose="02070309020205020404" pitchFamily="49" charset="0"/>
              </a:rPr>
              <a:t>	EXPECT_TRUE(std::</a:t>
            </a:r>
            <a:r>
              <a:rPr lang="en-US" sz="3200" dirty="0" err="1">
                <a:latin typeface="Courier New" panose="02070309020205020404" pitchFamily="49" charset="0"/>
                <a:cs typeface="Courier New" panose="02070309020205020404" pitchFamily="49" charset="0"/>
              </a:rPr>
              <a:t>isinf</a:t>
            </a:r>
            <a:r>
              <a:rPr lang="en-US" sz="3200" dirty="0">
                <a:latin typeface="Courier New" panose="02070309020205020404" pitchFamily="49" charset="0"/>
                <a:cs typeface="Courier New" panose="02070309020205020404" pitchFamily="49" charset="0"/>
              </a:rPr>
              <a:t>(result));</a:t>
            </a:r>
          </a:p>
          <a:p>
            <a:pPr marL="114300" indent="0">
              <a:buNone/>
            </a:pPr>
            <a:r>
              <a:rPr lang="en-US" sz="3200" dirty="0">
                <a:latin typeface="Courier New" panose="02070309020205020404" pitchFamily="49" charset="0"/>
                <a:cs typeface="Courier New" panose="02070309020205020404" pitchFamily="49" charset="0"/>
              </a:rPr>
              <a:t>}</a:t>
            </a:r>
          </a:p>
          <a:p>
            <a:pPr marL="114300" indent="0">
              <a:buNone/>
            </a:pPr>
            <a:endParaRPr lang="en-US" sz="2800" dirty="0">
              <a:latin typeface="Courier New" panose="02070309020205020404" pitchFamily="49" charset="0"/>
              <a:cs typeface="Courier New" panose="02070309020205020404" pitchFamily="49" charset="0"/>
            </a:endParaRPr>
          </a:p>
        </p:txBody>
      </p:sp>
      <p:pic>
        <p:nvPicPr>
          <p:cNvPr id="7" name="Audio 6">
            <a:hlinkClick r:id="" action="ppaction://media"/>
            <a:extLst>
              <a:ext uri="{FF2B5EF4-FFF2-40B4-BE49-F238E27FC236}">
                <a16:creationId xmlns:a16="http://schemas.microsoft.com/office/drawing/2014/main" id="{53D84891-55A1-A89E-7B8C-813DA4B5C2D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66685073"/>
      </p:ext>
    </p:extLst>
  </p:cSld>
  <p:clrMapOvr>
    <a:masterClrMapping/>
  </p:clrMapOvr>
  <mc:AlternateContent xmlns:mc="http://schemas.openxmlformats.org/markup-compatibility/2006">
    <mc:Choice xmlns:p14="http://schemas.microsoft.com/office/powerpoint/2010/main" Requires="p14">
      <p:transition spd="slow" p14:dur="2000" advTm="9826"/>
    </mc:Choice>
    <mc:Fallback>
      <p:transition spd="slow" advTm="9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E619-8F78-1E5A-4475-8AECD334AFEE}"/>
              </a:ext>
            </a:extLst>
          </p:cNvPr>
          <p:cNvSpPr>
            <a:spLocks noGrp="1"/>
          </p:cNvSpPr>
          <p:nvPr>
            <p:ph type="title"/>
          </p:nvPr>
        </p:nvSpPr>
        <p:spPr/>
        <p:txBody>
          <a:bodyPr/>
          <a:lstStyle/>
          <a:p>
            <a:r>
              <a:rPr lang="en-US" dirty="0"/>
              <a:t>BMI Does not Overflow</a:t>
            </a:r>
          </a:p>
        </p:txBody>
      </p:sp>
      <p:sp>
        <p:nvSpPr>
          <p:cNvPr id="3" name="Text Placeholder 2">
            <a:extLst>
              <a:ext uri="{FF2B5EF4-FFF2-40B4-BE49-F238E27FC236}">
                <a16:creationId xmlns:a16="http://schemas.microsoft.com/office/drawing/2014/main" id="{B498E7C4-45A9-7C6C-6AEB-16CF29F02AA5}"/>
              </a:ext>
            </a:extLst>
          </p:cNvPr>
          <p:cNvSpPr>
            <a:spLocks noGrp="1"/>
          </p:cNvSpPr>
          <p:nvPr>
            <p:ph type="body" idx="1"/>
          </p:nvPr>
        </p:nvSpPr>
        <p:spPr/>
        <p:txBody>
          <a:bodyPr>
            <a:normAutofit/>
          </a:bodyPr>
          <a:lstStyle/>
          <a:p>
            <a:pPr marL="114300" indent="0">
              <a:buNone/>
            </a:pPr>
            <a:r>
              <a:rPr lang="en-US" sz="3200" dirty="0">
                <a:latin typeface="Courier New" panose="02070309020205020404" pitchFamily="49" charset="0"/>
                <a:cs typeface="Courier New" panose="02070309020205020404" pitchFamily="49" charset="0"/>
              </a:rPr>
              <a:t>TEST(</a:t>
            </a:r>
            <a:r>
              <a:rPr lang="en-US" sz="3200" dirty="0" err="1">
                <a:latin typeface="Courier New" panose="02070309020205020404" pitchFamily="49" charset="0"/>
                <a:cs typeface="Courier New" panose="02070309020205020404" pitchFamily="49" charset="0"/>
              </a:rPr>
              <a:t>BMITest</a:t>
            </a:r>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FunctionWithCorrectArgsDoesNotOverflow</a:t>
            </a:r>
            <a:r>
              <a:rPr lang="en-US" sz="3200" dirty="0">
                <a:latin typeface="Courier New" panose="02070309020205020404" pitchFamily="49" charset="0"/>
                <a:cs typeface="Courier New" panose="02070309020205020404" pitchFamily="49" charset="0"/>
              </a:rPr>
              <a:t>) {</a:t>
            </a:r>
          </a:p>
          <a:p>
            <a:pPr marL="114300" indent="0">
              <a:buNone/>
            </a:pPr>
            <a:r>
              <a:rPr lang="en-US" sz="3200" dirty="0">
                <a:latin typeface="Courier New" panose="02070309020205020404" pitchFamily="49" charset="0"/>
                <a:cs typeface="Courier New" panose="02070309020205020404" pitchFamily="49" charset="0"/>
              </a:rPr>
              <a:t>	double result = BMI(150, 24);</a:t>
            </a:r>
          </a:p>
          <a:p>
            <a:pPr marL="114300" indent="0">
              <a:buNone/>
            </a:pPr>
            <a:r>
              <a:rPr lang="en-US" sz="3200" dirty="0">
                <a:latin typeface="Courier New" panose="02070309020205020404" pitchFamily="49" charset="0"/>
                <a:cs typeface="Courier New" panose="02070309020205020404" pitchFamily="49" charset="0"/>
              </a:rPr>
              <a:t>	EXPECT_FALSE(std::</a:t>
            </a:r>
            <a:r>
              <a:rPr lang="en-US" sz="3200" dirty="0" err="1">
                <a:latin typeface="Courier New" panose="02070309020205020404" pitchFamily="49" charset="0"/>
                <a:cs typeface="Courier New" panose="02070309020205020404" pitchFamily="49" charset="0"/>
              </a:rPr>
              <a:t>isinf</a:t>
            </a:r>
            <a:r>
              <a:rPr lang="en-US" sz="3200" dirty="0">
                <a:latin typeface="Courier New" panose="02070309020205020404" pitchFamily="49" charset="0"/>
                <a:cs typeface="Courier New" panose="02070309020205020404" pitchFamily="49" charset="0"/>
              </a:rPr>
              <a:t>(result));</a:t>
            </a:r>
          </a:p>
          <a:p>
            <a:pPr marL="114300" indent="0">
              <a:buNone/>
            </a:pPr>
            <a:r>
              <a:rPr lang="en-US" sz="3200" dirty="0">
                <a:latin typeface="Courier New" panose="02070309020205020404" pitchFamily="49" charset="0"/>
                <a:cs typeface="Courier New" panose="02070309020205020404" pitchFamily="49" charset="0"/>
              </a:rPr>
              <a:t>	EXPECT_LE(result, std::</a:t>
            </a:r>
            <a:r>
              <a:rPr lang="en-US" sz="3200" dirty="0" err="1">
                <a:latin typeface="Courier New" panose="02070309020205020404" pitchFamily="49" charset="0"/>
                <a:cs typeface="Courier New" panose="02070309020205020404" pitchFamily="49" charset="0"/>
              </a:rPr>
              <a:t>numeric_limits</a:t>
            </a:r>
            <a:r>
              <a:rPr lang="en-US" sz="3200" dirty="0">
                <a:latin typeface="Courier New" panose="02070309020205020404" pitchFamily="49" charset="0"/>
                <a:cs typeface="Courier New" panose="02070309020205020404" pitchFamily="49" charset="0"/>
              </a:rPr>
              <a:t>&lt;double&gt;::max());</a:t>
            </a:r>
          </a:p>
          <a:p>
            <a:pPr marL="114300" indent="0">
              <a:buNone/>
            </a:pPr>
            <a:r>
              <a:rPr lang="en-US" sz="3200" dirty="0">
                <a:latin typeface="Courier New" panose="02070309020205020404" pitchFamily="49" charset="0"/>
                <a:cs typeface="Courier New" panose="02070309020205020404" pitchFamily="49" charset="0"/>
              </a:rPr>
              <a:t>}</a:t>
            </a:r>
          </a:p>
        </p:txBody>
      </p:sp>
      <p:pic>
        <p:nvPicPr>
          <p:cNvPr id="13" name="Audio 12">
            <a:hlinkClick r:id="" action="ppaction://media"/>
            <a:extLst>
              <a:ext uri="{FF2B5EF4-FFF2-40B4-BE49-F238E27FC236}">
                <a16:creationId xmlns:a16="http://schemas.microsoft.com/office/drawing/2014/main" id="{0C65876B-7E1D-CC7D-CE1B-012D86CD626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61777572"/>
      </p:ext>
    </p:extLst>
  </p:cSld>
  <p:clrMapOvr>
    <a:masterClrMapping/>
  </p:clrMapOvr>
  <mc:AlternateContent xmlns:mc="http://schemas.openxmlformats.org/markup-compatibility/2006">
    <mc:Choice xmlns:p14="http://schemas.microsoft.com/office/powerpoint/2010/main" Requires="p14">
      <p:transition spd="slow" p14:dur="2000" advTm="10996"/>
    </mc:Choice>
    <mc:Fallback>
      <p:transition spd="slow" advTm="10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546C-12D4-004C-A02A-B4C805E6264F}"/>
              </a:ext>
            </a:extLst>
          </p:cNvPr>
          <p:cNvSpPr>
            <a:spLocks noGrp="1"/>
          </p:cNvSpPr>
          <p:nvPr>
            <p:ph type="title"/>
          </p:nvPr>
        </p:nvSpPr>
        <p:spPr/>
        <p:txBody>
          <a:bodyPr/>
          <a:lstStyle/>
          <a:p>
            <a:r>
              <a:rPr lang="en-US" dirty="0"/>
              <a:t>BMI Overflows</a:t>
            </a:r>
          </a:p>
        </p:txBody>
      </p:sp>
      <p:sp>
        <p:nvSpPr>
          <p:cNvPr id="3" name="Text Placeholder 2">
            <a:extLst>
              <a:ext uri="{FF2B5EF4-FFF2-40B4-BE49-F238E27FC236}">
                <a16:creationId xmlns:a16="http://schemas.microsoft.com/office/drawing/2014/main" id="{B4AC1AAD-0B99-8097-D3DE-8882C3F81622}"/>
              </a:ext>
            </a:extLst>
          </p:cNvPr>
          <p:cNvSpPr>
            <a:spLocks noGrp="1"/>
          </p:cNvSpPr>
          <p:nvPr>
            <p:ph type="body" idx="1"/>
          </p:nvPr>
        </p:nvSpPr>
        <p:spPr/>
        <p:txBody>
          <a:bodyPr>
            <a:normAutofit/>
          </a:bodyPr>
          <a:lstStyle/>
          <a:p>
            <a:pPr marL="114300" indent="0">
              <a:buNone/>
            </a:pPr>
            <a:r>
              <a:rPr lang="en-US" sz="3200" dirty="0">
                <a:latin typeface="Courier New" panose="02070309020205020404" pitchFamily="49" charset="0"/>
                <a:cs typeface="Courier New" panose="02070309020205020404" pitchFamily="49" charset="0"/>
              </a:rPr>
              <a:t>TEST(</a:t>
            </a:r>
            <a:r>
              <a:rPr lang="en-US" sz="3200" dirty="0" err="1">
                <a:latin typeface="Courier New" panose="02070309020205020404" pitchFamily="49" charset="0"/>
                <a:cs typeface="Courier New" panose="02070309020205020404" pitchFamily="49" charset="0"/>
              </a:rPr>
              <a:t>BMITest</a:t>
            </a:r>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FunctionOverflows</a:t>
            </a:r>
            <a:r>
              <a:rPr lang="en-US" sz="3200" dirty="0">
                <a:latin typeface="Courier New" panose="02070309020205020404" pitchFamily="49" charset="0"/>
                <a:cs typeface="Courier New" panose="02070309020205020404" pitchFamily="49" charset="0"/>
              </a:rPr>
              <a:t>) {</a:t>
            </a:r>
          </a:p>
          <a:p>
            <a:pPr marL="114300" indent="0">
              <a:buNone/>
            </a:pPr>
            <a:r>
              <a:rPr lang="en-US" sz="3200" dirty="0">
                <a:latin typeface="Courier New" panose="02070309020205020404" pitchFamily="49" charset="0"/>
                <a:cs typeface="Courier New" panose="02070309020205020404" pitchFamily="49" charset="0"/>
              </a:rPr>
              <a:t>	EXPECT_TRUE(std::</a:t>
            </a:r>
            <a:r>
              <a:rPr lang="en-US" sz="3200" dirty="0" err="1">
                <a:latin typeface="Courier New" panose="02070309020205020404" pitchFamily="49" charset="0"/>
                <a:cs typeface="Courier New" panose="02070309020205020404" pitchFamily="49" charset="0"/>
              </a:rPr>
              <a:t>isinf</a:t>
            </a:r>
            <a:r>
              <a:rPr lang="en-US" sz="3200" dirty="0">
                <a:latin typeface="Courier New" panose="02070309020205020404" pitchFamily="49" charset="0"/>
                <a:cs typeface="Courier New" panose="02070309020205020404" pitchFamily="49" charset="0"/>
              </a:rPr>
              <a:t>(BMI(std::</a:t>
            </a:r>
            <a:r>
              <a:rPr lang="en-US" sz="3200" dirty="0" err="1">
                <a:latin typeface="Courier New" panose="02070309020205020404" pitchFamily="49" charset="0"/>
                <a:cs typeface="Courier New" panose="02070309020205020404" pitchFamily="49" charset="0"/>
              </a:rPr>
              <a:t>numeric_limits</a:t>
            </a:r>
            <a:r>
              <a:rPr lang="en-US" sz="3200" dirty="0">
                <a:latin typeface="Courier New" panose="02070309020205020404" pitchFamily="49" charset="0"/>
                <a:cs typeface="Courier New" panose="02070309020205020404" pitchFamily="49" charset="0"/>
              </a:rPr>
              <a:t>&lt;double&gt;::max(), 0.1)));</a:t>
            </a:r>
          </a:p>
          <a:p>
            <a:pPr marL="114300" indent="0">
              <a:buNone/>
            </a:pPr>
            <a:r>
              <a:rPr lang="en-US" sz="3200" dirty="0">
                <a:latin typeface="Courier New" panose="02070309020205020404" pitchFamily="49" charset="0"/>
                <a:cs typeface="Courier New" panose="02070309020205020404" pitchFamily="49" charset="0"/>
              </a:rPr>
              <a:t>}</a:t>
            </a:r>
          </a:p>
        </p:txBody>
      </p:sp>
      <p:pic>
        <p:nvPicPr>
          <p:cNvPr id="10" name="Audio 9">
            <a:hlinkClick r:id="" action="ppaction://media"/>
            <a:extLst>
              <a:ext uri="{FF2B5EF4-FFF2-40B4-BE49-F238E27FC236}">
                <a16:creationId xmlns:a16="http://schemas.microsoft.com/office/drawing/2014/main" id="{5525FE41-7376-AE48-7954-75CCADA3024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68909692"/>
      </p:ext>
    </p:extLst>
  </p:cSld>
  <p:clrMapOvr>
    <a:masterClrMapping/>
  </p:clrMapOvr>
  <mc:AlternateContent xmlns:mc="http://schemas.openxmlformats.org/markup-compatibility/2006">
    <mc:Choice xmlns:p14="http://schemas.microsoft.com/office/powerpoint/2010/main" Requires="p14">
      <p:transition spd="slow" p14:dur="2000" advTm="8531"/>
    </mc:Choice>
    <mc:Fallback>
      <p:transition spd="slow" advTm="8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12F2C-A4D2-A08F-F8FE-F8A8815BB779}"/>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8D7E1137-8DA6-EE08-2545-76029C006F0B}"/>
              </a:ext>
            </a:extLst>
          </p:cNvPr>
          <p:cNvSpPr>
            <a:spLocks noGrp="1"/>
          </p:cNvSpPr>
          <p:nvPr>
            <p:ph type="body" idx="1"/>
          </p:nvPr>
        </p:nvSpPr>
        <p:spPr/>
        <p:txBody>
          <a:bodyPr/>
          <a:lstStyle/>
          <a:p>
            <a:endParaRPr lang="en-US" dirty="0"/>
          </a:p>
        </p:txBody>
      </p:sp>
      <p:pic>
        <p:nvPicPr>
          <p:cNvPr id="7" name="Picture 6">
            <a:extLst>
              <a:ext uri="{FF2B5EF4-FFF2-40B4-BE49-F238E27FC236}">
                <a16:creationId xmlns:a16="http://schemas.microsoft.com/office/drawing/2014/main" id="{883F495E-8ED3-98AD-0B3D-EF96A21A4357}"/>
              </a:ext>
            </a:extLst>
          </p:cNvPr>
          <p:cNvPicPr>
            <a:picLocks noChangeAspect="1"/>
          </p:cNvPicPr>
          <p:nvPr/>
        </p:nvPicPr>
        <p:blipFill>
          <a:blip r:embed="rId5"/>
          <a:stretch>
            <a:fillRect/>
          </a:stretch>
        </p:blipFill>
        <p:spPr>
          <a:xfrm>
            <a:off x="2499360" y="2194559"/>
            <a:ext cx="7355839" cy="4024126"/>
          </a:xfrm>
          <a:prstGeom prst="rect">
            <a:avLst/>
          </a:prstGeom>
        </p:spPr>
      </p:pic>
      <p:pic>
        <p:nvPicPr>
          <p:cNvPr id="22" name="Audio 21">
            <a:hlinkClick r:id="" action="ppaction://media"/>
            <a:extLst>
              <a:ext uri="{FF2B5EF4-FFF2-40B4-BE49-F238E27FC236}">
                <a16:creationId xmlns:a16="http://schemas.microsoft.com/office/drawing/2014/main" id="{E9FBC75A-ED44-4FCF-8EB3-ABE2514FE96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88984778"/>
      </p:ext>
    </p:extLst>
  </p:cSld>
  <p:clrMapOvr>
    <a:masterClrMapping/>
  </p:clrMapOvr>
  <mc:AlternateContent xmlns:mc="http://schemas.openxmlformats.org/markup-compatibility/2006">
    <mc:Choice xmlns:p14="http://schemas.microsoft.com/office/powerpoint/2010/main" Requires="p14">
      <p:transition spd="slow" p14:dur="2000" advTm="7151"/>
    </mc:Choice>
    <mc:Fallback>
      <p:transition spd="slow" advTm="7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DFC0F8C0-10FD-D922-F1D0-65B0106697E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289"/>
    </mc:Choice>
    <mc:Fallback>
      <p:transition spd="slow" advTm="40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Immediate Action:</a:t>
            </a:r>
          </a:p>
          <a:p>
            <a:pPr marL="800100" lvl="1">
              <a:spcBef>
                <a:spcPts val="0"/>
              </a:spcBef>
              <a:buSzPts val="2000"/>
            </a:pPr>
            <a:r>
              <a:rPr lang="en-US" dirty="0"/>
              <a:t>Resources away from development</a:t>
            </a:r>
          </a:p>
          <a:p>
            <a:pPr marL="800100" lvl="1">
              <a:spcBef>
                <a:spcPts val="0"/>
              </a:spcBef>
              <a:buSzPts val="2000"/>
            </a:pPr>
            <a:r>
              <a:rPr lang="en-US" dirty="0"/>
              <a:t>Can potentially resolve vulnerabilities</a:t>
            </a:r>
          </a:p>
          <a:p>
            <a:pPr marL="800100" lvl="1">
              <a:spcBef>
                <a:spcPts val="0"/>
              </a:spcBef>
              <a:buSzPts val="2000"/>
            </a:pPr>
            <a:r>
              <a:rPr lang="en-US" dirty="0"/>
              <a:t>Can introduce vulnerabilities if rushed</a:t>
            </a:r>
          </a:p>
          <a:p>
            <a:pPr marL="800100" lvl="1">
              <a:spcBef>
                <a:spcPts val="0"/>
              </a:spcBef>
              <a:buSzPts val="2000"/>
            </a:pPr>
            <a:endParaRPr lang="en-US" dirty="0"/>
          </a:p>
          <a:p>
            <a:pPr marL="342900">
              <a:spcBef>
                <a:spcPts val="0"/>
              </a:spcBef>
              <a:buSzPts val="2000"/>
            </a:pPr>
            <a:r>
              <a:rPr lang="en-US" dirty="0"/>
              <a:t>Delayed Action</a:t>
            </a:r>
          </a:p>
          <a:p>
            <a:pPr marL="800100" lvl="1">
              <a:spcBef>
                <a:spcPts val="0"/>
              </a:spcBef>
              <a:buSzPts val="2000"/>
            </a:pPr>
            <a:r>
              <a:rPr lang="en-US" dirty="0"/>
              <a:t>Longer wait = longer exposure to vulnerabilities</a:t>
            </a:r>
          </a:p>
          <a:p>
            <a:pPr marL="800100" lvl="1">
              <a:spcBef>
                <a:spcPts val="0"/>
              </a:spcBef>
              <a:buSzPts val="2000"/>
            </a:pPr>
            <a:r>
              <a:rPr lang="en-US" dirty="0"/>
              <a:t>System is more susceptible to threats</a:t>
            </a:r>
          </a:p>
          <a:p>
            <a:pPr marL="800100" lvl="1">
              <a:spcBef>
                <a:spcPts val="0"/>
              </a:spcBef>
              <a:buSzPts val="2000"/>
            </a:pPr>
            <a:r>
              <a:rPr lang="en-US" dirty="0"/>
              <a:t>More through analysis</a:t>
            </a:r>
          </a:p>
          <a:p>
            <a:pPr marL="800100" lvl="1">
              <a:spcBef>
                <a:spcPts val="0"/>
              </a:spcBef>
              <a:buSzPts val="2000"/>
            </a:pPr>
            <a:endParaRPr lang="en-US"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8" name="Audio 17">
            <a:hlinkClick r:id="" action="ppaction://media"/>
            <a:extLst>
              <a:ext uri="{FF2B5EF4-FFF2-40B4-BE49-F238E27FC236}">
                <a16:creationId xmlns:a16="http://schemas.microsoft.com/office/drawing/2014/main" id="{1FF8C0C4-D22F-019D-3661-CBF694EE7E3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788"/>
    </mc:Choice>
    <mc:Fallback>
      <p:transition spd="slow" advTm="42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200"/>
              <a:buNone/>
            </a:pPr>
            <a:endParaRPr lang="en-US" dirty="0"/>
          </a:p>
          <a:p>
            <a:pPr marL="0" lvl="0" indent="0" algn="ctr" rtl="0">
              <a:lnSpc>
                <a:spcPct val="90000"/>
              </a:lnSpc>
              <a:spcBef>
                <a:spcPts val="0"/>
              </a:spcBef>
              <a:spcAft>
                <a:spcPts val="0"/>
              </a:spcAft>
              <a:buClr>
                <a:schemeClr val="lt1"/>
              </a:buClr>
              <a:buSzPts val="2200"/>
              <a:buNone/>
            </a:pPr>
            <a:endParaRPr lang="en-US" dirty="0"/>
          </a:p>
          <a:p>
            <a:pPr marL="0" lvl="0" indent="0" algn="ctr" rtl="0">
              <a:lnSpc>
                <a:spcPct val="90000"/>
              </a:lnSpc>
              <a:spcBef>
                <a:spcPts val="0"/>
              </a:spcBef>
              <a:spcAft>
                <a:spcPts val="0"/>
              </a:spcAft>
              <a:buClr>
                <a:schemeClr val="lt1"/>
              </a:buClr>
              <a:buSzPts val="2200"/>
              <a:buNone/>
            </a:pPr>
            <a:endParaRPr lang="en-US" dirty="0"/>
          </a:p>
          <a:p>
            <a:pPr marL="0" lvl="0" indent="0" algn="ctr" rtl="0">
              <a:lnSpc>
                <a:spcPct val="90000"/>
              </a:lnSpc>
              <a:spcBef>
                <a:spcPts val="0"/>
              </a:spcBef>
              <a:spcAft>
                <a:spcPts val="0"/>
              </a:spcAft>
              <a:buClr>
                <a:schemeClr val="lt1"/>
              </a:buClr>
              <a:buSzPts val="2200"/>
              <a:buNone/>
            </a:pPr>
            <a:r>
              <a:rPr lang="en-US" sz="3200" dirty="0"/>
              <a:t>Security is Priority #1</a:t>
            </a:r>
            <a:endParaRPr sz="3200" dirty="0"/>
          </a:p>
        </p:txBody>
      </p:sp>
      <p:pic>
        <p:nvPicPr>
          <p:cNvPr id="232" name="Google Shape;232;p13"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a:t>[Provide APA-style references with links to resources, articles, and videos that you used in your presentation.]</a:t>
            </a:r>
            <a:endParaRPr/>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1019448"/>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endParaRPr lang="en-US"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1925538" y="1096952"/>
            <a:ext cx="8950569" cy="4966069"/>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5" name="Audio 14">
            <a:hlinkClick r:id="" action="ppaction://media"/>
            <a:extLst>
              <a:ext uri="{FF2B5EF4-FFF2-40B4-BE49-F238E27FC236}">
                <a16:creationId xmlns:a16="http://schemas.microsoft.com/office/drawing/2014/main" id="{DAE5658A-75B9-65AA-A908-7F24B47A181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283"/>
    </mc:Choice>
    <mc:Fallback>
      <p:transition spd="slow" advTm="22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4261349417"/>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exceptions</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Injection Attacks</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Buffer overflow</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numeric overflow</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8B82F8D0-94E0-4464-5453-9BBB38FED92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0118"/>
    </mc:Choice>
    <mc:Fallback>
      <p:transition spd="slow" advTm="70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1706880"/>
            <a:ext cx="10820400" cy="451180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endParaRPr dirty="0">
              <a:solidFill>
                <a:schemeClr val="bg1"/>
              </a:solidFill>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6" name="Table 6">
            <a:extLst>
              <a:ext uri="{FF2B5EF4-FFF2-40B4-BE49-F238E27FC236}">
                <a16:creationId xmlns:a16="http://schemas.microsoft.com/office/drawing/2014/main" id="{0A230D2A-9B5F-DF77-822A-33D7BF3622E4}"/>
              </a:ext>
            </a:extLst>
          </p:cNvPr>
          <p:cNvGraphicFramePr>
            <a:graphicFrameLocks noGrp="1"/>
          </p:cNvGraphicFramePr>
          <p:nvPr>
            <p:extLst>
              <p:ext uri="{D42A27DB-BD31-4B8C-83A1-F6EECF244321}">
                <p14:modId xmlns:p14="http://schemas.microsoft.com/office/powerpoint/2010/main" val="2130416855"/>
              </p:ext>
            </p:extLst>
          </p:nvPr>
        </p:nvGraphicFramePr>
        <p:xfrm>
          <a:off x="2032000" y="1818909"/>
          <a:ext cx="8128000" cy="3220182"/>
        </p:xfrm>
        <a:graphic>
          <a:graphicData uri="http://schemas.openxmlformats.org/drawingml/2006/table">
            <a:tbl>
              <a:tblPr firstRow="1" bandRow="1">
                <a:tableStyleId>{802198C4-3087-4945-87E3-76CBB3509B7E}</a:tableStyleId>
              </a:tblPr>
              <a:tblGrid>
                <a:gridCol w="4064000">
                  <a:extLst>
                    <a:ext uri="{9D8B030D-6E8A-4147-A177-3AD203B41FA5}">
                      <a16:colId xmlns:a16="http://schemas.microsoft.com/office/drawing/2014/main" val="327328074"/>
                    </a:ext>
                  </a:extLst>
                </a:gridCol>
                <a:gridCol w="4064000">
                  <a:extLst>
                    <a:ext uri="{9D8B030D-6E8A-4147-A177-3AD203B41FA5}">
                      <a16:colId xmlns:a16="http://schemas.microsoft.com/office/drawing/2014/main" val="3404833446"/>
                    </a:ext>
                  </a:extLst>
                </a:gridCol>
              </a:tblGrid>
              <a:tr h="338373">
                <a:tc>
                  <a:txBody>
                    <a:bodyPr/>
                    <a:lstStyle/>
                    <a:p>
                      <a:r>
                        <a:rPr lang="en-US" dirty="0">
                          <a:solidFill>
                            <a:schemeClr val="bg1"/>
                          </a:solidFill>
                        </a:rPr>
                        <a:t>Principles</a:t>
                      </a:r>
                    </a:p>
                  </a:txBody>
                  <a:tcPr/>
                </a:tc>
                <a:tc>
                  <a:txBody>
                    <a:bodyPr/>
                    <a:lstStyle/>
                    <a:p>
                      <a:r>
                        <a:rPr lang="en-US" dirty="0">
                          <a:solidFill>
                            <a:schemeClr val="bg1"/>
                          </a:solidFill>
                        </a:rPr>
                        <a:t>Standards</a:t>
                      </a:r>
                    </a:p>
                  </a:txBody>
                  <a:tcPr/>
                </a:tc>
                <a:extLst>
                  <a:ext uri="{0D108BD9-81ED-4DB2-BD59-A6C34878D82A}">
                    <a16:rowId xmlns:a16="http://schemas.microsoft.com/office/drawing/2014/main" val="381162767"/>
                  </a:ext>
                </a:extLst>
              </a:tr>
              <a:tr h="411687">
                <a:tc>
                  <a:txBody>
                    <a:bodyPr/>
                    <a:lstStyle/>
                    <a:p>
                      <a:r>
                        <a:rPr lang="en-US" dirty="0">
                          <a:solidFill>
                            <a:schemeClr val="bg1"/>
                          </a:solidFill>
                        </a:rPr>
                        <a:t>Validate input data</a:t>
                      </a:r>
                    </a:p>
                  </a:txBody>
                  <a:tcPr/>
                </a:tc>
                <a:tc>
                  <a:txBody>
                    <a:bodyPr/>
                    <a:lstStyle/>
                    <a:p>
                      <a:r>
                        <a:rPr lang="en-US" dirty="0">
                          <a:solidFill>
                            <a:schemeClr val="bg1"/>
                          </a:solidFill>
                        </a:rPr>
                        <a:t>Data value (INT33-C)</a:t>
                      </a:r>
                    </a:p>
                  </a:txBody>
                  <a:tcPr/>
                </a:tc>
                <a:extLst>
                  <a:ext uri="{0D108BD9-81ED-4DB2-BD59-A6C34878D82A}">
                    <a16:rowId xmlns:a16="http://schemas.microsoft.com/office/drawing/2014/main" val="359937592"/>
                  </a:ext>
                </a:extLst>
              </a:tr>
              <a:tr h="411687">
                <a:tc>
                  <a:txBody>
                    <a:bodyPr/>
                    <a:lstStyle/>
                    <a:p>
                      <a:r>
                        <a:rPr lang="en-US" dirty="0">
                          <a:solidFill>
                            <a:schemeClr val="bg1"/>
                          </a:solidFill>
                        </a:rPr>
                        <a:t>Heed compiler warnings</a:t>
                      </a:r>
                    </a:p>
                  </a:txBody>
                  <a:tcPr/>
                </a:tc>
                <a:tc>
                  <a:txBody>
                    <a:bodyPr/>
                    <a:lstStyle/>
                    <a:p>
                      <a:r>
                        <a:rPr lang="en-US" dirty="0">
                          <a:solidFill>
                            <a:schemeClr val="bg1"/>
                          </a:solidFill>
                        </a:rPr>
                        <a:t>String correctness (STR30-C)</a:t>
                      </a:r>
                    </a:p>
                  </a:txBody>
                  <a:tcPr/>
                </a:tc>
                <a:extLst>
                  <a:ext uri="{0D108BD9-81ED-4DB2-BD59-A6C34878D82A}">
                    <a16:rowId xmlns:a16="http://schemas.microsoft.com/office/drawing/2014/main" val="4171899772"/>
                  </a:ext>
                </a:extLst>
              </a:tr>
              <a:tr h="411687">
                <a:tc>
                  <a:txBody>
                    <a:bodyPr/>
                    <a:lstStyle/>
                    <a:p>
                      <a:r>
                        <a:rPr lang="en-US" dirty="0">
                          <a:solidFill>
                            <a:schemeClr val="bg1"/>
                          </a:solidFill>
                        </a:rPr>
                        <a:t>Architect and Design for Security Policies</a:t>
                      </a:r>
                    </a:p>
                  </a:txBody>
                  <a:tcPr/>
                </a:tc>
                <a:tc>
                  <a:txBody>
                    <a:bodyPr/>
                    <a:lstStyle/>
                    <a:p>
                      <a:endParaRPr lang="en-US">
                        <a:solidFill>
                          <a:schemeClr val="bg1"/>
                        </a:solidFill>
                      </a:endParaRPr>
                    </a:p>
                  </a:txBody>
                  <a:tcPr/>
                </a:tc>
                <a:extLst>
                  <a:ext uri="{0D108BD9-81ED-4DB2-BD59-A6C34878D82A}">
                    <a16:rowId xmlns:a16="http://schemas.microsoft.com/office/drawing/2014/main" val="1574960654"/>
                  </a:ext>
                </a:extLst>
              </a:tr>
              <a:tr h="411687">
                <a:tc>
                  <a:txBody>
                    <a:bodyPr/>
                    <a:lstStyle/>
                    <a:p>
                      <a:r>
                        <a:rPr lang="en-US" dirty="0">
                          <a:solidFill>
                            <a:schemeClr val="bg1"/>
                          </a:solidFill>
                        </a:rPr>
                        <a:t>Keep it simple</a:t>
                      </a:r>
                    </a:p>
                  </a:txBody>
                  <a:tcPr/>
                </a:tc>
                <a:tc>
                  <a:txBody>
                    <a:bodyPr/>
                    <a:lstStyle/>
                    <a:p>
                      <a:endParaRPr lang="en-US">
                        <a:solidFill>
                          <a:schemeClr val="bg1"/>
                        </a:solidFill>
                      </a:endParaRPr>
                    </a:p>
                  </a:txBody>
                  <a:tcPr/>
                </a:tc>
                <a:extLst>
                  <a:ext uri="{0D108BD9-81ED-4DB2-BD59-A6C34878D82A}">
                    <a16:rowId xmlns:a16="http://schemas.microsoft.com/office/drawing/2014/main" val="3273265920"/>
                  </a:ext>
                </a:extLst>
              </a:tr>
              <a:tr h="411687">
                <a:tc>
                  <a:txBody>
                    <a:bodyPr/>
                    <a:lstStyle/>
                    <a:p>
                      <a:r>
                        <a:rPr lang="en-US" dirty="0">
                          <a:solidFill>
                            <a:schemeClr val="bg1"/>
                          </a:solidFill>
                        </a:rPr>
                        <a:t>Default deny</a:t>
                      </a:r>
                    </a:p>
                  </a:txBody>
                  <a:tcPr/>
                </a:tc>
                <a:tc>
                  <a:txBody>
                    <a:bodyPr/>
                    <a:lstStyle/>
                    <a:p>
                      <a:endParaRPr lang="en-US">
                        <a:solidFill>
                          <a:schemeClr val="bg1"/>
                        </a:solidFill>
                      </a:endParaRPr>
                    </a:p>
                  </a:txBody>
                  <a:tcPr/>
                </a:tc>
                <a:extLst>
                  <a:ext uri="{0D108BD9-81ED-4DB2-BD59-A6C34878D82A}">
                    <a16:rowId xmlns:a16="http://schemas.microsoft.com/office/drawing/2014/main" val="567543854"/>
                  </a:ext>
                </a:extLst>
              </a:tr>
              <a:tr h="411687">
                <a:tc>
                  <a:txBody>
                    <a:bodyPr/>
                    <a:lstStyle/>
                    <a:p>
                      <a:r>
                        <a:rPr lang="en-US" dirty="0">
                          <a:solidFill>
                            <a:schemeClr val="bg1"/>
                          </a:solidFill>
                        </a:rPr>
                        <a:t>Principle of least privileges</a:t>
                      </a:r>
                    </a:p>
                  </a:txBody>
                  <a:tcPr/>
                </a:tc>
                <a:tc>
                  <a:txBody>
                    <a:bodyPr/>
                    <a:lstStyle/>
                    <a:p>
                      <a:endParaRPr lang="en-US" dirty="0">
                        <a:solidFill>
                          <a:schemeClr val="bg1"/>
                        </a:solidFill>
                      </a:endParaRPr>
                    </a:p>
                  </a:txBody>
                  <a:tcPr/>
                </a:tc>
                <a:extLst>
                  <a:ext uri="{0D108BD9-81ED-4DB2-BD59-A6C34878D82A}">
                    <a16:rowId xmlns:a16="http://schemas.microsoft.com/office/drawing/2014/main" val="3016184610"/>
                  </a:ext>
                </a:extLst>
              </a:tr>
              <a:tr h="411687">
                <a:tc>
                  <a:txBody>
                    <a:bodyPr/>
                    <a:lstStyle/>
                    <a:p>
                      <a:r>
                        <a:rPr lang="en-US" dirty="0">
                          <a:solidFill>
                            <a:schemeClr val="bg1"/>
                          </a:solidFill>
                        </a:rPr>
                        <a:t>Sanitize data sent to other systems</a:t>
                      </a:r>
                    </a:p>
                  </a:txBody>
                  <a:tcPr/>
                </a:tc>
                <a:tc>
                  <a:txBody>
                    <a:bodyPr/>
                    <a:lstStyle/>
                    <a:p>
                      <a:endParaRPr lang="en-US" dirty="0">
                        <a:solidFill>
                          <a:schemeClr val="bg1"/>
                        </a:solidFill>
                      </a:endParaRPr>
                    </a:p>
                  </a:txBody>
                  <a:tcPr/>
                </a:tc>
                <a:extLst>
                  <a:ext uri="{0D108BD9-81ED-4DB2-BD59-A6C34878D82A}">
                    <a16:rowId xmlns:a16="http://schemas.microsoft.com/office/drawing/2014/main" val="3729731254"/>
                  </a:ext>
                </a:extLst>
              </a:tr>
            </a:tbl>
          </a:graphicData>
        </a:graphic>
      </p:graphicFrame>
      <p:graphicFrame>
        <p:nvGraphicFramePr>
          <p:cNvPr id="7" name="Table 7">
            <a:extLst>
              <a:ext uri="{FF2B5EF4-FFF2-40B4-BE49-F238E27FC236}">
                <a16:creationId xmlns:a16="http://schemas.microsoft.com/office/drawing/2014/main" id="{80D267CB-7C7A-7DE7-2A97-F53FC25D93FD}"/>
              </a:ext>
            </a:extLst>
          </p:cNvPr>
          <p:cNvGraphicFramePr>
            <a:graphicFrameLocks noGrp="1"/>
          </p:cNvGraphicFramePr>
          <p:nvPr>
            <p:extLst>
              <p:ext uri="{D42A27DB-BD31-4B8C-83A1-F6EECF244321}">
                <p14:modId xmlns:p14="http://schemas.microsoft.com/office/powerpoint/2010/main" val="2701665926"/>
              </p:ext>
            </p:extLst>
          </p:nvPr>
        </p:nvGraphicFramePr>
        <p:xfrm>
          <a:off x="2032000" y="5039091"/>
          <a:ext cx="8128000" cy="1112520"/>
        </p:xfrm>
        <a:graphic>
          <a:graphicData uri="http://schemas.openxmlformats.org/drawingml/2006/table">
            <a:tbl>
              <a:tblPr firstRow="1" bandRow="1">
                <a:tableStyleId>{802198C4-3087-4945-87E3-76CBB3509B7E}</a:tableStyleId>
              </a:tblPr>
              <a:tblGrid>
                <a:gridCol w="4064000">
                  <a:extLst>
                    <a:ext uri="{9D8B030D-6E8A-4147-A177-3AD203B41FA5}">
                      <a16:colId xmlns:a16="http://schemas.microsoft.com/office/drawing/2014/main" val="949632373"/>
                    </a:ext>
                  </a:extLst>
                </a:gridCol>
                <a:gridCol w="4064000">
                  <a:extLst>
                    <a:ext uri="{9D8B030D-6E8A-4147-A177-3AD203B41FA5}">
                      <a16:colId xmlns:a16="http://schemas.microsoft.com/office/drawing/2014/main" val="1905656385"/>
                    </a:ext>
                  </a:extLst>
                </a:gridCol>
              </a:tblGrid>
              <a:tr h="370840">
                <a:tc>
                  <a:txBody>
                    <a:bodyPr/>
                    <a:lstStyle/>
                    <a:p>
                      <a:r>
                        <a:rPr lang="en-US" dirty="0">
                          <a:solidFill>
                            <a:schemeClr val="bg1"/>
                          </a:solidFill>
                        </a:rPr>
                        <a:t>Defense in depth</a:t>
                      </a:r>
                    </a:p>
                  </a:txBody>
                  <a:tcPr/>
                </a:tc>
                <a:tc>
                  <a:txBody>
                    <a:bodyPr/>
                    <a:lstStyle/>
                    <a:p>
                      <a:endParaRPr lang="en-US"/>
                    </a:p>
                  </a:txBody>
                  <a:tcPr/>
                </a:tc>
                <a:extLst>
                  <a:ext uri="{0D108BD9-81ED-4DB2-BD59-A6C34878D82A}">
                    <a16:rowId xmlns:a16="http://schemas.microsoft.com/office/drawing/2014/main" val="3587704070"/>
                  </a:ext>
                </a:extLst>
              </a:tr>
              <a:tr h="370840">
                <a:tc>
                  <a:txBody>
                    <a:bodyPr/>
                    <a:lstStyle/>
                    <a:p>
                      <a:r>
                        <a:rPr lang="en-US" dirty="0">
                          <a:solidFill>
                            <a:schemeClr val="bg1"/>
                          </a:solidFill>
                        </a:rPr>
                        <a:t>Effective quality assurance techniques</a:t>
                      </a:r>
                    </a:p>
                  </a:txBody>
                  <a:tcPr/>
                </a:tc>
                <a:tc>
                  <a:txBody>
                    <a:bodyPr/>
                    <a:lstStyle/>
                    <a:p>
                      <a:r>
                        <a:rPr lang="en-US" dirty="0">
                          <a:solidFill>
                            <a:schemeClr val="bg1"/>
                          </a:solidFill>
                        </a:rPr>
                        <a:t>Assertions (MSC11-C)</a:t>
                      </a:r>
                    </a:p>
                  </a:txBody>
                  <a:tcPr/>
                </a:tc>
                <a:extLst>
                  <a:ext uri="{0D108BD9-81ED-4DB2-BD59-A6C34878D82A}">
                    <a16:rowId xmlns:a16="http://schemas.microsoft.com/office/drawing/2014/main" val="3970478409"/>
                  </a:ext>
                </a:extLst>
              </a:tr>
              <a:tr h="370840">
                <a:tc>
                  <a:txBody>
                    <a:bodyPr/>
                    <a:lstStyle/>
                    <a:p>
                      <a:r>
                        <a:rPr lang="en-US" dirty="0">
                          <a:solidFill>
                            <a:schemeClr val="bg1"/>
                          </a:solidFill>
                        </a:rPr>
                        <a:t>Secure coding standards</a:t>
                      </a:r>
                    </a:p>
                  </a:txBody>
                  <a:tcPr/>
                </a:tc>
                <a:tc>
                  <a:txBody>
                    <a:bodyPr/>
                    <a:lstStyle/>
                    <a:p>
                      <a:r>
                        <a:rPr lang="en-US" dirty="0">
                          <a:solidFill>
                            <a:schemeClr val="bg1"/>
                          </a:solidFill>
                        </a:rPr>
                        <a:t>Data type (EXP39-C)</a:t>
                      </a:r>
                    </a:p>
                  </a:txBody>
                  <a:tcPr/>
                </a:tc>
                <a:extLst>
                  <a:ext uri="{0D108BD9-81ED-4DB2-BD59-A6C34878D82A}">
                    <a16:rowId xmlns:a16="http://schemas.microsoft.com/office/drawing/2014/main" val="719173187"/>
                  </a:ext>
                </a:extLst>
              </a:tr>
            </a:tbl>
          </a:graphicData>
        </a:graphic>
      </p:graphicFrame>
      <p:pic>
        <p:nvPicPr>
          <p:cNvPr id="38" name="Audio 37">
            <a:hlinkClick r:id="" action="ppaction://media"/>
            <a:extLst>
              <a:ext uri="{FF2B5EF4-FFF2-40B4-BE49-F238E27FC236}">
                <a16:creationId xmlns:a16="http://schemas.microsoft.com/office/drawing/2014/main" id="{0071CF63-E369-63EE-5D2D-FB7F4A4799B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8370"/>
    </mc:Choice>
    <mc:Fallback>
      <p:transition spd="slow" advTm="98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3360075" y="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706974" y="1668322"/>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9" name="Table 8">
            <a:extLst>
              <a:ext uri="{FF2B5EF4-FFF2-40B4-BE49-F238E27FC236}">
                <a16:creationId xmlns:a16="http://schemas.microsoft.com/office/drawing/2014/main" id="{73C313C8-ADAB-FFDC-62FD-C45B2FA67BEE}"/>
              </a:ext>
            </a:extLst>
          </p:cNvPr>
          <p:cNvGraphicFramePr>
            <a:graphicFrameLocks noGrp="1"/>
          </p:cNvGraphicFramePr>
          <p:nvPr>
            <p:extLst>
              <p:ext uri="{D42A27DB-BD31-4B8C-83A1-F6EECF244321}">
                <p14:modId xmlns:p14="http://schemas.microsoft.com/office/powerpoint/2010/main" val="3291807053"/>
              </p:ext>
            </p:extLst>
          </p:nvPr>
        </p:nvGraphicFramePr>
        <p:xfrm>
          <a:off x="2974092" y="936802"/>
          <a:ext cx="5418666" cy="4998720"/>
        </p:xfrm>
        <a:graphic>
          <a:graphicData uri="http://schemas.openxmlformats.org/drawingml/2006/table">
            <a:tbl>
              <a:tblPr firstRow="1" bandRow="1">
                <a:tableStyleId>{802198C4-3087-4945-87E3-76CBB3509B7E}</a:tableStyleId>
              </a:tblPr>
              <a:tblGrid>
                <a:gridCol w="2709333">
                  <a:extLst>
                    <a:ext uri="{9D8B030D-6E8A-4147-A177-3AD203B41FA5}">
                      <a16:colId xmlns:a16="http://schemas.microsoft.com/office/drawing/2014/main" val="2114144890"/>
                    </a:ext>
                  </a:extLst>
                </a:gridCol>
                <a:gridCol w="2709333">
                  <a:extLst>
                    <a:ext uri="{9D8B030D-6E8A-4147-A177-3AD203B41FA5}">
                      <a16:colId xmlns:a16="http://schemas.microsoft.com/office/drawing/2014/main" val="1800297548"/>
                    </a:ext>
                  </a:extLst>
                </a:gridCol>
              </a:tblGrid>
              <a:tr h="650240">
                <a:tc>
                  <a:txBody>
                    <a:bodyPr/>
                    <a:lstStyle/>
                    <a:p>
                      <a:r>
                        <a:rPr lang="en-US" dirty="0">
                          <a:solidFill>
                            <a:schemeClr val="bg1"/>
                          </a:solidFill>
                        </a:rPr>
                        <a:t>Data value</a:t>
                      </a:r>
                    </a:p>
                  </a:txBody>
                  <a:tcPr/>
                </a:tc>
                <a:tc>
                  <a:txBody>
                    <a:bodyPr/>
                    <a:lstStyle/>
                    <a:p>
                      <a:r>
                        <a:rPr lang="en-US" dirty="0">
                          <a:solidFill>
                            <a:schemeClr val="bg1"/>
                          </a:solidFill>
                        </a:rPr>
                        <a:t>Ensure that division and remainder operations do not result in divide-by-zero errors.</a:t>
                      </a:r>
                    </a:p>
                  </a:txBody>
                  <a:tcPr/>
                </a:tc>
                <a:extLst>
                  <a:ext uri="{0D108BD9-81ED-4DB2-BD59-A6C34878D82A}">
                    <a16:rowId xmlns:a16="http://schemas.microsoft.com/office/drawing/2014/main" val="778379771"/>
                  </a:ext>
                </a:extLst>
              </a:tr>
              <a:tr h="0">
                <a:tc>
                  <a:txBody>
                    <a:bodyPr/>
                    <a:lstStyle/>
                    <a:p>
                      <a:r>
                        <a:rPr lang="en-US" dirty="0">
                          <a:solidFill>
                            <a:schemeClr val="bg1"/>
                          </a:solidFill>
                        </a:rPr>
                        <a:t>Memory Protection</a:t>
                      </a:r>
                    </a:p>
                  </a:txBody>
                  <a:tcPr/>
                </a:tc>
                <a:tc>
                  <a:txBody>
                    <a:bodyPr/>
                    <a:lstStyle/>
                    <a:p>
                      <a:r>
                        <a:rPr lang="en-US" dirty="0">
                          <a:solidFill>
                            <a:schemeClr val="bg1"/>
                          </a:solidFill>
                        </a:rPr>
                        <a:t>Ensure that operations on signed integers do not result in overflow.</a:t>
                      </a:r>
                    </a:p>
                  </a:txBody>
                  <a:tcPr/>
                </a:tc>
                <a:extLst>
                  <a:ext uri="{0D108BD9-81ED-4DB2-BD59-A6C34878D82A}">
                    <a16:rowId xmlns:a16="http://schemas.microsoft.com/office/drawing/2014/main" val="456171675"/>
                  </a:ext>
                </a:extLst>
              </a:tr>
              <a:tr h="370840">
                <a:tc>
                  <a:txBody>
                    <a:bodyPr/>
                    <a:lstStyle/>
                    <a:p>
                      <a:r>
                        <a:rPr lang="en-US" dirty="0">
                          <a:solidFill>
                            <a:schemeClr val="bg1"/>
                          </a:solidFill>
                        </a:rPr>
                        <a:t>Data type</a:t>
                      </a:r>
                    </a:p>
                  </a:txBody>
                  <a:tcPr/>
                </a:tc>
                <a:tc>
                  <a:txBody>
                    <a:bodyPr/>
                    <a:lstStyle/>
                    <a:p>
                      <a:r>
                        <a:rPr lang="en-US" dirty="0">
                          <a:solidFill>
                            <a:schemeClr val="bg1"/>
                          </a:solidFill>
                        </a:rPr>
                        <a:t>Do not access a variable through a pointer of an incompatible type.</a:t>
                      </a:r>
                    </a:p>
                  </a:txBody>
                  <a:tcPr/>
                </a:tc>
                <a:extLst>
                  <a:ext uri="{0D108BD9-81ED-4DB2-BD59-A6C34878D82A}">
                    <a16:rowId xmlns:a16="http://schemas.microsoft.com/office/drawing/2014/main" val="631541700"/>
                  </a:ext>
                </a:extLst>
              </a:tr>
              <a:tr h="370840">
                <a:tc>
                  <a:txBody>
                    <a:bodyPr/>
                    <a:lstStyle/>
                    <a:p>
                      <a:r>
                        <a:rPr lang="en-US" dirty="0">
                          <a:solidFill>
                            <a:schemeClr val="bg1"/>
                          </a:solidFill>
                        </a:rPr>
                        <a:t>String correctness</a:t>
                      </a:r>
                    </a:p>
                  </a:txBody>
                  <a:tcPr/>
                </a:tc>
                <a:tc>
                  <a:txBody>
                    <a:bodyPr/>
                    <a:lstStyle/>
                    <a:p>
                      <a:r>
                        <a:rPr lang="en-US" dirty="0">
                          <a:solidFill>
                            <a:schemeClr val="bg1"/>
                          </a:solidFill>
                        </a:rPr>
                        <a:t>Do not attempt to modify string literals.</a:t>
                      </a:r>
                    </a:p>
                  </a:txBody>
                  <a:tcPr/>
                </a:tc>
                <a:extLst>
                  <a:ext uri="{0D108BD9-81ED-4DB2-BD59-A6C34878D82A}">
                    <a16:rowId xmlns:a16="http://schemas.microsoft.com/office/drawing/2014/main" val="1250549322"/>
                  </a:ext>
                </a:extLst>
              </a:tr>
              <a:tr h="370840">
                <a:tc>
                  <a:txBody>
                    <a:bodyPr/>
                    <a:lstStyle/>
                    <a:p>
                      <a:r>
                        <a:rPr lang="en-US" dirty="0">
                          <a:solidFill>
                            <a:schemeClr val="bg1"/>
                          </a:solidFill>
                        </a:rPr>
                        <a:t>Exceptions </a:t>
                      </a:r>
                    </a:p>
                  </a:txBody>
                  <a:tcPr/>
                </a:tc>
                <a:tc>
                  <a:txBody>
                    <a:bodyPr/>
                    <a:lstStyle/>
                    <a:p>
                      <a:r>
                        <a:rPr lang="en-US" dirty="0">
                          <a:solidFill>
                            <a:schemeClr val="bg1"/>
                          </a:solidFill>
                        </a:rPr>
                        <a:t>Catch handlers should order their parameter types from most derived to least derived</a:t>
                      </a:r>
                    </a:p>
                  </a:txBody>
                  <a:tcPr/>
                </a:tc>
                <a:extLst>
                  <a:ext uri="{0D108BD9-81ED-4DB2-BD59-A6C34878D82A}">
                    <a16:rowId xmlns:a16="http://schemas.microsoft.com/office/drawing/2014/main" val="625934803"/>
                  </a:ext>
                </a:extLst>
              </a:tr>
              <a:tr h="370840">
                <a:tc>
                  <a:txBody>
                    <a:bodyPr/>
                    <a:lstStyle/>
                    <a:p>
                      <a:r>
                        <a:rPr lang="en-US" dirty="0">
                          <a:solidFill>
                            <a:schemeClr val="bg1"/>
                          </a:solidFill>
                        </a:rPr>
                        <a:t>Memory protection</a:t>
                      </a:r>
                    </a:p>
                  </a:txBody>
                  <a:tcPr/>
                </a:tc>
                <a:tc>
                  <a:txBody>
                    <a:bodyPr/>
                    <a:lstStyle/>
                    <a:p>
                      <a:r>
                        <a:rPr lang="en-US" dirty="0">
                          <a:solidFill>
                            <a:schemeClr val="bg1"/>
                          </a:solidFill>
                        </a:rPr>
                        <a:t>Do not read uninitialized memory</a:t>
                      </a:r>
                    </a:p>
                  </a:txBody>
                  <a:tcPr/>
                </a:tc>
                <a:extLst>
                  <a:ext uri="{0D108BD9-81ED-4DB2-BD59-A6C34878D82A}">
                    <a16:rowId xmlns:a16="http://schemas.microsoft.com/office/drawing/2014/main" val="1352576044"/>
                  </a:ext>
                </a:extLst>
              </a:tr>
              <a:tr h="370840">
                <a:tc>
                  <a:txBody>
                    <a:bodyPr/>
                    <a:lstStyle/>
                    <a:p>
                      <a:r>
                        <a:rPr lang="en-US" dirty="0">
                          <a:solidFill>
                            <a:schemeClr val="bg1"/>
                          </a:solidFill>
                        </a:rPr>
                        <a:t>Memory protection</a:t>
                      </a:r>
                    </a:p>
                  </a:txBody>
                  <a:tcPr/>
                </a:tc>
                <a:tc>
                  <a:txBody>
                    <a:bodyPr/>
                    <a:lstStyle/>
                    <a:p>
                      <a:r>
                        <a:rPr lang="en-US" dirty="0">
                          <a:solidFill>
                            <a:schemeClr val="bg1"/>
                          </a:solidFill>
                        </a:rPr>
                        <a:t>Close files when they are no longer needed.</a:t>
                      </a:r>
                    </a:p>
                  </a:txBody>
                  <a:tcPr/>
                </a:tc>
                <a:extLst>
                  <a:ext uri="{0D108BD9-81ED-4DB2-BD59-A6C34878D82A}">
                    <a16:rowId xmlns:a16="http://schemas.microsoft.com/office/drawing/2014/main" val="2657307543"/>
                  </a:ext>
                </a:extLst>
              </a:tr>
              <a:tr h="370840">
                <a:tc>
                  <a:txBody>
                    <a:bodyPr/>
                    <a:lstStyle/>
                    <a:p>
                      <a:r>
                        <a:rPr lang="en-US" dirty="0">
                          <a:solidFill>
                            <a:schemeClr val="bg1"/>
                          </a:solidFill>
                        </a:rPr>
                        <a:t>Assertions	</a:t>
                      </a:r>
                    </a:p>
                  </a:txBody>
                  <a:tcPr/>
                </a:tc>
                <a:tc>
                  <a:txBody>
                    <a:bodyPr/>
                    <a:lstStyle/>
                    <a:p>
                      <a:r>
                        <a:rPr lang="en-US" dirty="0">
                          <a:solidFill>
                            <a:schemeClr val="bg1"/>
                          </a:solidFill>
                        </a:rPr>
                        <a:t>Incorporate diagnostic tests using assertions.</a:t>
                      </a:r>
                    </a:p>
                  </a:txBody>
                  <a:tcPr/>
                </a:tc>
                <a:extLst>
                  <a:ext uri="{0D108BD9-81ED-4DB2-BD59-A6C34878D82A}">
                    <a16:rowId xmlns:a16="http://schemas.microsoft.com/office/drawing/2014/main" val="631811556"/>
                  </a:ext>
                </a:extLst>
              </a:tr>
            </a:tbl>
          </a:graphicData>
        </a:graphic>
      </p:graphicFrame>
      <p:graphicFrame>
        <p:nvGraphicFramePr>
          <p:cNvPr id="10" name="Table 9">
            <a:extLst>
              <a:ext uri="{FF2B5EF4-FFF2-40B4-BE49-F238E27FC236}">
                <a16:creationId xmlns:a16="http://schemas.microsoft.com/office/drawing/2014/main" id="{232DCCBF-8FC6-E924-BEC0-291AC7F0AAE9}"/>
              </a:ext>
            </a:extLst>
          </p:cNvPr>
          <p:cNvGraphicFramePr>
            <a:graphicFrameLocks noGrp="1"/>
          </p:cNvGraphicFramePr>
          <p:nvPr>
            <p:extLst>
              <p:ext uri="{D42A27DB-BD31-4B8C-83A1-F6EECF244321}">
                <p14:modId xmlns:p14="http://schemas.microsoft.com/office/powerpoint/2010/main" val="2010724336"/>
              </p:ext>
            </p:extLst>
          </p:nvPr>
        </p:nvGraphicFramePr>
        <p:xfrm>
          <a:off x="2974092" y="5935522"/>
          <a:ext cx="5418666" cy="731520"/>
        </p:xfrm>
        <a:graphic>
          <a:graphicData uri="http://schemas.openxmlformats.org/drawingml/2006/table">
            <a:tbl>
              <a:tblPr firstRow="1" bandRow="1">
                <a:tableStyleId>{802198C4-3087-4945-87E3-76CBB3509B7E}</a:tableStyleId>
              </a:tblPr>
              <a:tblGrid>
                <a:gridCol w="2709333">
                  <a:extLst>
                    <a:ext uri="{9D8B030D-6E8A-4147-A177-3AD203B41FA5}">
                      <a16:colId xmlns:a16="http://schemas.microsoft.com/office/drawing/2014/main" val="2188285670"/>
                    </a:ext>
                  </a:extLst>
                </a:gridCol>
                <a:gridCol w="2709333">
                  <a:extLst>
                    <a:ext uri="{9D8B030D-6E8A-4147-A177-3AD203B41FA5}">
                      <a16:colId xmlns:a16="http://schemas.microsoft.com/office/drawing/2014/main" val="2324273640"/>
                    </a:ext>
                  </a:extLst>
                </a:gridCol>
              </a:tblGrid>
              <a:tr h="680964">
                <a:tc>
                  <a:txBody>
                    <a:bodyPr/>
                    <a:lstStyle/>
                    <a:p>
                      <a:endParaRPr lang="en-US" dirty="0">
                        <a:solidFill>
                          <a:schemeClr val="bg1"/>
                        </a:solidFill>
                      </a:endParaRPr>
                    </a:p>
                  </a:txBody>
                  <a:tcPr/>
                </a:tc>
                <a:tc>
                  <a:txBody>
                    <a:bodyPr/>
                    <a:lstStyle/>
                    <a:p>
                      <a:r>
                        <a:rPr lang="en-US" dirty="0">
                          <a:solidFill>
                            <a:schemeClr val="bg1"/>
                          </a:solidFill>
                        </a:rPr>
                        <a:t>Do not use std::rand() for generating pseudorandom numbers</a:t>
                      </a:r>
                    </a:p>
                  </a:txBody>
                  <a:tcPr/>
                </a:tc>
                <a:extLst>
                  <a:ext uri="{0D108BD9-81ED-4DB2-BD59-A6C34878D82A}">
                    <a16:rowId xmlns:a16="http://schemas.microsoft.com/office/drawing/2014/main" val="1383777409"/>
                  </a:ext>
                </a:extLst>
              </a:tr>
            </a:tbl>
          </a:graphicData>
        </a:graphic>
      </p:graphicFrame>
      <p:pic>
        <p:nvPicPr>
          <p:cNvPr id="14" name="Audio 13">
            <a:hlinkClick r:id="" action="ppaction://media"/>
            <a:extLst>
              <a:ext uri="{FF2B5EF4-FFF2-40B4-BE49-F238E27FC236}">
                <a16:creationId xmlns:a16="http://schemas.microsoft.com/office/drawing/2014/main" id="{074D0AD7-B933-C741-4812-95E25BF337E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396"/>
    </mc:Choice>
    <mc:Fallback>
      <p:transition spd="slow" advTm="21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2895600" y="2788537"/>
            <a:ext cx="10820400" cy="4024125"/>
          </a:xfrm>
          <a:prstGeom prst="rect">
            <a:avLst/>
          </a:prstGeom>
          <a:noFill/>
          <a:ln>
            <a:noFill/>
          </a:ln>
        </p:spPr>
        <p:txBody>
          <a:bodyPr spcFirstLastPara="1" wrap="square" lIns="91425" tIns="45700" rIns="91425" bIns="45700" anchor="t" anchorCtr="0">
            <a:normAutofit/>
          </a:bodyPr>
          <a:lstStyle/>
          <a:p>
            <a:pPr marL="285750" indent="-285750">
              <a:buSzPts val="1600"/>
            </a:pPr>
            <a:r>
              <a:rPr lang="en-US" sz="4400" dirty="0"/>
              <a:t>Encryption in Rest</a:t>
            </a:r>
          </a:p>
          <a:p>
            <a:pPr marL="285750" indent="-285750">
              <a:buSzPts val="1600"/>
            </a:pPr>
            <a:r>
              <a:rPr lang="en-US" sz="4400" dirty="0"/>
              <a:t>Encryption at flight</a:t>
            </a:r>
          </a:p>
          <a:p>
            <a:pPr marL="285750" indent="-285750">
              <a:buSzPts val="1600"/>
            </a:pPr>
            <a:r>
              <a:rPr lang="en-US" sz="4400" dirty="0"/>
              <a:t>Encryption in Use</a:t>
            </a:r>
            <a:endParaRPr sz="44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A764502B-CE96-E3CB-C23E-4BA4BC564CF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8086"/>
    </mc:Choice>
    <mc:Fallback>
      <p:transition spd="slow" advTm="68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2895600" y="2833875"/>
            <a:ext cx="10820400" cy="4024125"/>
          </a:xfrm>
          <a:prstGeom prst="rect">
            <a:avLst/>
          </a:prstGeom>
          <a:noFill/>
          <a:ln>
            <a:noFill/>
          </a:ln>
        </p:spPr>
        <p:txBody>
          <a:bodyPr spcFirstLastPara="1" wrap="square" lIns="91425" tIns="45700" rIns="91425" bIns="45700" anchor="t" anchorCtr="0">
            <a:normAutofit/>
          </a:bodyPr>
          <a:lstStyle/>
          <a:p>
            <a:pPr marL="342900">
              <a:spcBef>
                <a:spcPts val="0"/>
              </a:spcBef>
              <a:buSzPts val="2400"/>
            </a:pPr>
            <a:r>
              <a:rPr lang="en-US" sz="4400" dirty="0"/>
              <a:t>Authentication</a:t>
            </a:r>
          </a:p>
          <a:p>
            <a:pPr marL="342900">
              <a:spcBef>
                <a:spcPts val="0"/>
              </a:spcBef>
              <a:buSzPts val="2400"/>
            </a:pPr>
            <a:r>
              <a:rPr lang="en-US" sz="4400" dirty="0"/>
              <a:t>Authorization</a:t>
            </a:r>
          </a:p>
          <a:p>
            <a:pPr marL="342900">
              <a:spcBef>
                <a:spcPts val="0"/>
              </a:spcBef>
              <a:buSzPts val="2400"/>
            </a:pPr>
            <a:r>
              <a:rPr lang="en-US" sz="4400" dirty="0"/>
              <a:t>Accounting</a:t>
            </a:r>
            <a:endParaRPr sz="44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0A45CA25-4318-8867-C09F-359BDD7894F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246"/>
    </mc:Choice>
    <mc:Fallback>
      <p:transition spd="slow" advTm="54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3200" dirty="0">
                <a:latin typeface="Century Gothic" panose="020B0502020202020204" pitchFamily="34" charset="0"/>
                <a:cs typeface="Courier New" panose="02070309020205020404" pitchFamily="49" charset="0"/>
              </a:rPr>
              <a:t>Arithmetic overflow and division by zero vulnerabilities:</a:t>
            </a:r>
          </a:p>
          <a:p>
            <a:pPr marL="0" lvl="0" indent="0" algn="l" rtl="0">
              <a:lnSpc>
                <a:spcPct val="90000"/>
              </a:lnSpc>
              <a:spcBef>
                <a:spcPts val="1000"/>
              </a:spcBef>
              <a:spcAft>
                <a:spcPts val="0"/>
              </a:spcAft>
              <a:buSzPts val="1800"/>
              <a:buNone/>
            </a:pPr>
            <a:endParaRPr lang="en-US" sz="3200" dirty="0">
              <a:latin typeface="Courier New" panose="02070309020205020404" pitchFamily="49" charset="0"/>
              <a:cs typeface="Courier New" panose="02070309020205020404" pitchFamily="49" charset="0"/>
            </a:endParaRPr>
          </a:p>
          <a:p>
            <a:pPr marL="0" lvl="0" indent="0" algn="l" rtl="0">
              <a:lnSpc>
                <a:spcPct val="90000"/>
              </a:lnSpc>
              <a:spcBef>
                <a:spcPts val="1000"/>
              </a:spcBef>
              <a:spcAft>
                <a:spcPts val="0"/>
              </a:spcAft>
              <a:buSzPts val="1800"/>
              <a:buNone/>
            </a:pPr>
            <a:r>
              <a:rPr lang="en-US" sz="3200" dirty="0">
                <a:latin typeface="Courier New" panose="02070309020205020404" pitchFamily="49" charset="0"/>
                <a:cs typeface="Courier New" panose="02070309020205020404" pitchFamily="49" charset="0"/>
              </a:rPr>
              <a:t>// Weight in pounds, height in inches</a:t>
            </a:r>
          </a:p>
          <a:p>
            <a:pPr marL="0" lvl="0" indent="0" algn="l" rtl="0">
              <a:lnSpc>
                <a:spcPct val="90000"/>
              </a:lnSpc>
              <a:spcBef>
                <a:spcPts val="1000"/>
              </a:spcBef>
              <a:spcAft>
                <a:spcPts val="0"/>
              </a:spcAft>
              <a:buSzPts val="1800"/>
              <a:buNone/>
            </a:pPr>
            <a:r>
              <a:rPr lang="en-US" sz="3200" dirty="0">
                <a:latin typeface="Courier New" panose="02070309020205020404" pitchFamily="49" charset="0"/>
                <a:cs typeface="Courier New" panose="02070309020205020404" pitchFamily="49" charset="0"/>
              </a:rPr>
              <a:t>double BMI(double weight, double height) {</a:t>
            </a:r>
          </a:p>
          <a:p>
            <a:pPr marL="0" lvl="0" indent="0" algn="l" rtl="0">
              <a:lnSpc>
                <a:spcPct val="90000"/>
              </a:lnSpc>
              <a:spcBef>
                <a:spcPts val="1000"/>
              </a:spcBef>
              <a:spcAft>
                <a:spcPts val="0"/>
              </a:spcAft>
              <a:buSzPts val="1800"/>
              <a:buNone/>
            </a:pPr>
            <a:r>
              <a:rPr lang="en-US" sz="3200" dirty="0">
                <a:latin typeface="Courier New" panose="02070309020205020404" pitchFamily="49" charset="0"/>
                <a:cs typeface="Courier New" panose="02070309020205020404" pitchFamily="49" charset="0"/>
              </a:rPr>
              <a:t>	return weight * 703 / pow(height, 2);</a:t>
            </a:r>
          </a:p>
          <a:p>
            <a:pPr marL="0" lvl="0" indent="0" algn="l" rtl="0">
              <a:lnSpc>
                <a:spcPct val="90000"/>
              </a:lnSpc>
              <a:spcBef>
                <a:spcPts val="1000"/>
              </a:spcBef>
              <a:spcAft>
                <a:spcPts val="0"/>
              </a:spcAft>
              <a:buSzPts val="1800"/>
              <a:buNone/>
            </a:pPr>
            <a:r>
              <a:rPr lang="en-US" sz="3200" dirty="0">
                <a:latin typeface="Courier New" panose="02070309020205020404" pitchFamily="49" charset="0"/>
                <a:cs typeface="Courier New" panose="02070309020205020404" pitchFamily="49" charset="0"/>
              </a:rPr>
              <a: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6" name="Audio 25">
            <a:hlinkClick r:id="" action="ppaction://media"/>
            <a:extLst>
              <a:ext uri="{FF2B5EF4-FFF2-40B4-BE49-F238E27FC236}">
                <a16:creationId xmlns:a16="http://schemas.microsoft.com/office/drawing/2014/main" id="{13A95AEA-0B8C-5F47-8A65-B1B93F85231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634"/>
    </mc:Choice>
    <mc:Fallback>
      <p:transition spd="slow" advTm="18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4831-FFB6-308F-FBBF-4CC7A5552F6A}"/>
              </a:ext>
            </a:extLst>
          </p:cNvPr>
          <p:cNvSpPr>
            <a:spLocks noGrp="1"/>
          </p:cNvSpPr>
          <p:nvPr>
            <p:ph type="title"/>
          </p:nvPr>
        </p:nvSpPr>
        <p:spPr/>
        <p:txBody>
          <a:bodyPr/>
          <a:lstStyle/>
          <a:p>
            <a:r>
              <a:rPr lang="en-US" dirty="0"/>
              <a:t> BMI Returns Expected Value</a:t>
            </a:r>
          </a:p>
        </p:txBody>
      </p:sp>
      <p:sp>
        <p:nvSpPr>
          <p:cNvPr id="3" name="Text Placeholder 2">
            <a:extLst>
              <a:ext uri="{FF2B5EF4-FFF2-40B4-BE49-F238E27FC236}">
                <a16:creationId xmlns:a16="http://schemas.microsoft.com/office/drawing/2014/main" id="{FABA9F6B-61A7-844F-DA00-7347485D4FC6}"/>
              </a:ext>
            </a:extLst>
          </p:cNvPr>
          <p:cNvSpPr>
            <a:spLocks noGrp="1"/>
          </p:cNvSpPr>
          <p:nvPr>
            <p:ph type="body" idx="1"/>
          </p:nvPr>
        </p:nvSpPr>
        <p:spPr/>
        <p:txBody>
          <a:bodyPr>
            <a:normAutofit/>
          </a:bodyPr>
          <a:lstStyle/>
          <a:p>
            <a:pPr marL="114300" indent="0">
              <a:buNone/>
            </a:pPr>
            <a:r>
              <a:rPr lang="en-US" sz="3200" dirty="0">
                <a:latin typeface="Courier New" panose="02070309020205020404" pitchFamily="49" charset="0"/>
                <a:cs typeface="Courier New" panose="02070309020205020404" pitchFamily="49" charset="0"/>
              </a:rPr>
              <a:t>TEST(</a:t>
            </a:r>
            <a:r>
              <a:rPr lang="en-US" sz="3200" dirty="0" err="1">
                <a:latin typeface="Courier New" panose="02070309020205020404" pitchFamily="49" charset="0"/>
                <a:cs typeface="Courier New" panose="02070309020205020404" pitchFamily="49" charset="0"/>
              </a:rPr>
              <a:t>BMITest</a:t>
            </a:r>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FunctionWithCorrectArgs</a:t>
            </a:r>
            <a:r>
              <a:rPr lang="en-US" sz="3200" dirty="0">
                <a:latin typeface="Courier New" panose="02070309020205020404" pitchFamily="49" charset="0"/>
                <a:cs typeface="Courier New" panose="02070309020205020404" pitchFamily="49" charset="0"/>
              </a:rPr>
              <a:t>) {</a:t>
            </a:r>
          </a:p>
          <a:p>
            <a:pPr marL="114300" indent="0">
              <a:buNone/>
            </a:pPr>
            <a:r>
              <a:rPr lang="en-US" sz="3200" dirty="0">
                <a:latin typeface="Courier New" panose="02070309020205020404" pitchFamily="49" charset="0"/>
                <a:cs typeface="Courier New" panose="02070309020205020404" pitchFamily="49" charset="0"/>
              </a:rPr>
              <a:t>	double result = BMI(150, 24);</a:t>
            </a:r>
          </a:p>
          <a:p>
            <a:pPr marL="114300" indent="0">
              <a:buNone/>
            </a:pPr>
            <a:r>
              <a:rPr lang="en-US" sz="3200" dirty="0">
                <a:latin typeface="Courier New" panose="02070309020205020404" pitchFamily="49" charset="0"/>
                <a:cs typeface="Courier New" panose="02070309020205020404" pitchFamily="49" charset="0"/>
              </a:rPr>
              <a:t>	EXPECT_NEAR(183.1, result, 0.1);</a:t>
            </a:r>
          </a:p>
          <a:p>
            <a:pPr marL="114300" indent="0">
              <a:buNone/>
            </a:pPr>
            <a:r>
              <a:rPr lang="en-US" sz="3200" dirty="0">
                <a:latin typeface="Courier New" panose="02070309020205020404" pitchFamily="49" charset="0"/>
                <a:cs typeface="Courier New" panose="02070309020205020404" pitchFamily="49" charset="0"/>
              </a:rPr>
              <a:t>}</a:t>
            </a:r>
          </a:p>
        </p:txBody>
      </p:sp>
      <p:pic>
        <p:nvPicPr>
          <p:cNvPr id="19" name="Audio 18">
            <a:hlinkClick r:id="" action="ppaction://media"/>
            <a:extLst>
              <a:ext uri="{FF2B5EF4-FFF2-40B4-BE49-F238E27FC236}">
                <a16:creationId xmlns:a16="http://schemas.microsoft.com/office/drawing/2014/main" id="{06F08E8B-11B4-F771-2F6B-83633C378F0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7299471"/>
      </p:ext>
    </p:extLst>
  </p:cSld>
  <p:clrMapOvr>
    <a:masterClrMapping/>
  </p:clrMapOvr>
  <mc:AlternateContent xmlns:mc="http://schemas.openxmlformats.org/markup-compatibility/2006">
    <mc:Choice xmlns:p14="http://schemas.microsoft.com/office/powerpoint/2010/main" Requires="p14">
      <p:transition spd="slow" p14:dur="2000" advTm="15154"/>
    </mc:Choice>
    <mc:Fallback>
      <p:transition spd="slow" advTm="15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704</TotalTime>
  <Words>1755</Words>
  <Application>Microsoft Office PowerPoint</Application>
  <PresentationFormat>Widescreen</PresentationFormat>
  <Paragraphs>146</Paragraphs>
  <Slides>17</Slides>
  <Notes>14</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Courier New</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 BMI Returns Expected Value</vt:lpstr>
      <vt:lpstr>Division by 0 Returns Infinity</vt:lpstr>
      <vt:lpstr>BMI Does not Overflow</vt:lpstr>
      <vt:lpstr>BMI Overflows</vt:lpstr>
      <vt:lpstr>Results</vt:lpstr>
      <vt:lpstr>AUTOMATION SUMMARY</vt:lpstr>
      <vt:lpstr>RISKS AND BENEFITS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Ebadeh Ahvazi, Afshin</cp:lastModifiedBy>
  <cp:revision>9</cp:revision>
  <dcterms:created xsi:type="dcterms:W3CDTF">2020-08-19T17:59:24Z</dcterms:created>
  <dcterms:modified xsi:type="dcterms:W3CDTF">2023-06-22T05:31:00Z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